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3"/>
  </p:notesMasterIdLst>
  <p:handoutMasterIdLst>
    <p:handoutMasterId r:id="rId34"/>
  </p:handoutMasterIdLst>
  <p:sldIdLst>
    <p:sldId id="2435" r:id="rId5"/>
    <p:sldId id="258" r:id="rId6"/>
    <p:sldId id="259" r:id="rId7"/>
    <p:sldId id="2467" r:id="rId8"/>
    <p:sldId id="2466" r:id="rId9"/>
    <p:sldId id="2465" r:id="rId10"/>
    <p:sldId id="2432" r:id="rId11"/>
    <p:sldId id="2441" r:id="rId12"/>
    <p:sldId id="2442" r:id="rId13"/>
    <p:sldId id="2443" r:id="rId14"/>
    <p:sldId id="2444" r:id="rId15"/>
    <p:sldId id="2445" r:id="rId16"/>
    <p:sldId id="2446" r:id="rId17"/>
    <p:sldId id="2447" r:id="rId18"/>
    <p:sldId id="2455" r:id="rId19"/>
    <p:sldId id="2456" r:id="rId20"/>
    <p:sldId id="2438" r:id="rId21"/>
    <p:sldId id="2458" r:id="rId22"/>
    <p:sldId id="2464" r:id="rId23"/>
    <p:sldId id="2459" r:id="rId24"/>
    <p:sldId id="2460" r:id="rId25"/>
    <p:sldId id="2468" r:id="rId26"/>
    <p:sldId id="2469" r:id="rId27"/>
    <p:sldId id="2450" r:id="rId28"/>
    <p:sldId id="2463" r:id="rId29"/>
    <p:sldId id="2453" r:id="rId30"/>
    <p:sldId id="2454" r:id="rId31"/>
    <p:sldId id="243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3342"/>
    <a:srgbClr val="01023B"/>
    <a:srgbClr val="898989"/>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584" autoAdjust="0"/>
  </p:normalViewPr>
  <p:slideViewPr>
    <p:cSldViewPr snapToGrid="0">
      <p:cViewPr varScale="1">
        <p:scale>
          <a:sx n="73" d="100"/>
          <a:sy n="73" d="100"/>
        </p:scale>
        <p:origin x="618" y="54"/>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10/31/2020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10/31/2020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smtClean="0"/>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smtClean="0"/>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smtClean="0"/>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dirty="0">
                <a:latin typeface="Calibri" panose="020F0502020204030204" pitchFamily="34" charset="0"/>
                <a:cs typeface="Calibri" panose="020F0502020204030204" pitchFamily="34" charset="0"/>
              </a:rPr>
              <a:t>Diamonds Regression Project</a:t>
            </a:r>
            <a:endParaRPr lang="en-US" dirty="0">
              <a:solidFill>
                <a:schemeClr val="bg1"/>
              </a:solidFill>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2099256" y="3890624"/>
            <a:ext cx="7701567" cy="1286683"/>
          </a:xfrm>
        </p:spPr>
        <p:txBody>
          <a:bodyPr>
            <a:normAutofit/>
          </a:bodyPr>
          <a:lstStyle/>
          <a:p>
            <a:r>
              <a:rPr lang="en-US" dirty="0" smtClean="0"/>
              <a:t>Done </a:t>
            </a:r>
            <a:r>
              <a:rPr lang="en-US" dirty="0"/>
              <a:t>by : Mariam Samara, Sebail Biltaji </a:t>
            </a:r>
          </a:p>
        </p:txBody>
      </p:sp>
    </p:spTree>
    <p:extLst>
      <p:ext uri="{BB962C8B-B14F-4D97-AF65-F5344CB8AC3E}">
        <p14:creationId xmlns:p14="http://schemas.microsoft.com/office/powerpoint/2010/main" val="11020454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285750" indent="-285750"/>
            <a:r>
              <a:rPr lang="en-US" dirty="0"/>
              <a:t>This is a </a:t>
            </a:r>
            <a:r>
              <a:rPr lang="en-US" dirty="0" err="1"/>
              <a:t>catplot</a:t>
            </a:r>
            <a:r>
              <a:rPr lang="en-US" dirty="0"/>
              <a:t> that shows the relation between the color and price.</a:t>
            </a:r>
          </a:p>
        </p:txBody>
      </p:sp>
      <p:sp>
        <p:nvSpPr>
          <p:cNvPr id="5" name="Content Placeholder 4"/>
          <p:cNvSpPr>
            <a:spLocks noGrp="1"/>
          </p:cNvSpPr>
          <p:nvPr>
            <p:ph sz="quarter" idx="14"/>
          </p:nvPr>
        </p:nvSpPr>
        <p:spPr/>
        <p:txBody>
          <a:bodyPr/>
          <a:lstStyle/>
          <a:p>
            <a:endParaRPr lang="en-US"/>
          </a:p>
        </p:txBody>
      </p:sp>
      <p:sp>
        <p:nvSpPr>
          <p:cNvPr id="6" name="Slide Number Placeholder 5"/>
          <p:cNvSpPr>
            <a:spLocks noGrp="1"/>
          </p:cNvSpPr>
          <p:nvPr>
            <p:ph type="sldNum" sz="quarter" idx="4"/>
          </p:nvPr>
        </p:nvSpPr>
        <p:spPr/>
        <p:txBody>
          <a:bodyPr/>
          <a:lstStyle/>
          <a:p>
            <a:fld id="{8C2E478F-E849-4A8C-AF1F-CBCC78A7CBFA}" type="slidenum">
              <a:rPr lang="en-US" smtClean="0"/>
              <a:pPr/>
              <a:t>10</a:t>
            </a:fld>
            <a:endParaRPr lang="en-US" dirty="0"/>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730" y="939114"/>
            <a:ext cx="7762943" cy="5149744"/>
          </a:xfrm>
          <a:prstGeom prst="rect">
            <a:avLst/>
          </a:prstGeom>
        </p:spPr>
      </p:pic>
      <p:sp>
        <p:nvSpPr>
          <p:cNvPr id="8" name="Rectangle 7"/>
          <p:cNvSpPr/>
          <p:nvPr/>
        </p:nvSpPr>
        <p:spPr>
          <a:xfrm>
            <a:off x="10045521" y="6468303"/>
            <a:ext cx="1674254" cy="365125"/>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37960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285750" indent="-285750"/>
            <a:r>
              <a:rPr lang="en-US" dirty="0"/>
              <a:t>This is another </a:t>
            </a:r>
            <a:r>
              <a:rPr lang="en-US" dirty="0" err="1"/>
              <a:t>catplot</a:t>
            </a:r>
            <a:r>
              <a:rPr lang="en-US" dirty="0"/>
              <a:t> showing the relation between the price and carats.</a:t>
            </a:r>
          </a:p>
        </p:txBody>
      </p:sp>
      <p:sp>
        <p:nvSpPr>
          <p:cNvPr id="5" name="Content Placeholder 4"/>
          <p:cNvSpPr>
            <a:spLocks noGrp="1"/>
          </p:cNvSpPr>
          <p:nvPr>
            <p:ph sz="quarter" idx="14"/>
          </p:nvPr>
        </p:nvSpPr>
        <p:spPr/>
        <p:txBody>
          <a:bodyPr/>
          <a:lstStyle/>
          <a:p>
            <a:endParaRPr lang="en-US"/>
          </a:p>
        </p:txBody>
      </p:sp>
      <p:sp>
        <p:nvSpPr>
          <p:cNvPr id="6" name="Slide Number Placeholder 5"/>
          <p:cNvSpPr>
            <a:spLocks noGrp="1"/>
          </p:cNvSpPr>
          <p:nvPr>
            <p:ph type="sldNum" sz="quarter" idx="4"/>
          </p:nvPr>
        </p:nvSpPr>
        <p:spPr/>
        <p:txBody>
          <a:bodyPr/>
          <a:lstStyle/>
          <a:p>
            <a:fld id="{8C2E478F-E849-4A8C-AF1F-CBCC78A7CBFA}" type="slidenum">
              <a:rPr lang="en-US" smtClean="0"/>
              <a:pPr/>
              <a:t>11</a:t>
            </a:fld>
            <a:endParaRPr lang="en-US" dirty="0"/>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16" y="1462907"/>
            <a:ext cx="7230179" cy="3932186"/>
          </a:xfrm>
          <a:prstGeom prst="rect">
            <a:avLst/>
          </a:prstGeom>
        </p:spPr>
      </p:pic>
      <p:sp>
        <p:nvSpPr>
          <p:cNvPr id="8" name="Rectangle 7"/>
          <p:cNvSpPr/>
          <p:nvPr/>
        </p:nvSpPr>
        <p:spPr>
          <a:xfrm>
            <a:off x="10045521" y="6468303"/>
            <a:ext cx="1674254" cy="365125"/>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2599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285750" indent="-285750"/>
            <a:r>
              <a:rPr lang="en-US" dirty="0"/>
              <a:t>We looked at how much each attribute correlates to the price using the standard correlation coefficient.</a:t>
            </a:r>
          </a:p>
          <a:p>
            <a:pPr marL="285750" indent="-285750"/>
            <a:r>
              <a:rPr lang="en-US" dirty="0"/>
              <a:t>The correlation coefficient ranges from –1 to 1. </a:t>
            </a:r>
          </a:p>
          <a:p>
            <a:pPr marL="285750" indent="-285750"/>
            <a:r>
              <a:rPr lang="en-US" dirty="0"/>
              <a:t>The price tends to go up when the carats go up.</a:t>
            </a:r>
          </a:p>
        </p:txBody>
      </p:sp>
      <p:sp>
        <p:nvSpPr>
          <p:cNvPr id="5" name="Content Placeholder 4"/>
          <p:cNvSpPr>
            <a:spLocks noGrp="1"/>
          </p:cNvSpPr>
          <p:nvPr>
            <p:ph sz="quarter" idx="14"/>
          </p:nvPr>
        </p:nvSpPr>
        <p:spPr/>
        <p:txBody>
          <a:bodyPr/>
          <a:lstStyle/>
          <a:p>
            <a:endParaRPr lang="en-US"/>
          </a:p>
        </p:txBody>
      </p:sp>
      <p:sp>
        <p:nvSpPr>
          <p:cNvPr id="6" name="Slide Number Placeholder 5"/>
          <p:cNvSpPr>
            <a:spLocks noGrp="1"/>
          </p:cNvSpPr>
          <p:nvPr>
            <p:ph type="sldNum" sz="quarter" idx="4"/>
          </p:nvPr>
        </p:nvSpPr>
        <p:spPr/>
        <p:txBody>
          <a:bodyPr/>
          <a:lstStyle/>
          <a:p>
            <a:fld id="{8C2E478F-E849-4A8C-AF1F-CBCC78A7CBFA}" type="slidenum">
              <a:rPr lang="en-US" smtClean="0"/>
              <a:pPr/>
              <a:t>12</a:t>
            </a:fld>
            <a:endParaRPr lang="en-US" dirty="0"/>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0" y="652119"/>
            <a:ext cx="7313033" cy="5047196"/>
          </a:xfrm>
          <a:prstGeom prst="rect">
            <a:avLst/>
          </a:prstGeom>
        </p:spPr>
      </p:pic>
      <p:sp>
        <p:nvSpPr>
          <p:cNvPr id="8" name="Rectangle 7"/>
          <p:cNvSpPr/>
          <p:nvPr/>
        </p:nvSpPr>
        <p:spPr>
          <a:xfrm>
            <a:off x="10045521" y="6468303"/>
            <a:ext cx="1674254" cy="365125"/>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15581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285750" indent="-285750"/>
            <a:r>
              <a:rPr lang="en-US" dirty="0"/>
              <a:t>We also checked for correlations between the attributes using the pandas scatter_matrix() function.</a:t>
            </a:r>
          </a:p>
        </p:txBody>
      </p:sp>
      <p:sp>
        <p:nvSpPr>
          <p:cNvPr id="5" name="Content Placeholder 4"/>
          <p:cNvSpPr>
            <a:spLocks noGrp="1"/>
          </p:cNvSpPr>
          <p:nvPr>
            <p:ph sz="quarter" idx="14"/>
          </p:nvPr>
        </p:nvSpPr>
        <p:spPr/>
        <p:txBody>
          <a:bodyPr/>
          <a:lstStyle/>
          <a:p>
            <a:endParaRPr lang="en-US"/>
          </a:p>
        </p:txBody>
      </p:sp>
      <p:sp>
        <p:nvSpPr>
          <p:cNvPr id="6" name="Slide Number Placeholder 5"/>
          <p:cNvSpPr>
            <a:spLocks noGrp="1"/>
          </p:cNvSpPr>
          <p:nvPr>
            <p:ph type="sldNum" sz="quarter" idx="4"/>
          </p:nvPr>
        </p:nvSpPr>
        <p:spPr/>
        <p:txBody>
          <a:bodyPr/>
          <a:lstStyle/>
          <a:p>
            <a:fld id="{8C2E478F-E849-4A8C-AF1F-CBCC78A7CBFA}" type="slidenum">
              <a:rPr lang="en-US" smtClean="0"/>
              <a:pPr/>
              <a:t>13</a:t>
            </a:fld>
            <a:endParaRPr lang="en-US" dirty="0"/>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0373"/>
            <a:ext cx="7415213" cy="5987930"/>
          </a:xfrm>
          <a:prstGeom prst="rect">
            <a:avLst/>
          </a:prstGeom>
        </p:spPr>
      </p:pic>
      <p:sp>
        <p:nvSpPr>
          <p:cNvPr id="8" name="Rectangle 7"/>
          <p:cNvSpPr/>
          <p:nvPr/>
        </p:nvSpPr>
        <p:spPr>
          <a:xfrm>
            <a:off x="10045521" y="6468303"/>
            <a:ext cx="1674254" cy="365125"/>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55694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285750" indent="-285750"/>
            <a:r>
              <a:rPr lang="en-US" dirty="0"/>
              <a:t>We saw that the most promising attribute to predict the price is the carats, so we zoomed in on their correlation scatterplot. </a:t>
            </a:r>
          </a:p>
          <a:p>
            <a:pPr marL="285750" indent="-285750"/>
            <a:r>
              <a:rPr lang="en-US" dirty="0"/>
              <a:t>This plot reveals that this correlation is indeed very strong, we can clearly see the upward trend, and the points are not too dispersed </a:t>
            </a:r>
          </a:p>
        </p:txBody>
      </p:sp>
      <p:sp>
        <p:nvSpPr>
          <p:cNvPr id="5" name="Content Placeholder 4"/>
          <p:cNvSpPr>
            <a:spLocks noGrp="1"/>
          </p:cNvSpPr>
          <p:nvPr>
            <p:ph sz="quarter" idx="14"/>
          </p:nvPr>
        </p:nvSpPr>
        <p:spPr/>
        <p:txBody>
          <a:bodyPr/>
          <a:lstStyle/>
          <a:p>
            <a:endParaRPr lang="en-US"/>
          </a:p>
        </p:txBody>
      </p:sp>
      <p:sp>
        <p:nvSpPr>
          <p:cNvPr id="6" name="Slide Number Placeholder 5"/>
          <p:cNvSpPr>
            <a:spLocks noGrp="1"/>
          </p:cNvSpPr>
          <p:nvPr>
            <p:ph type="sldNum" sz="quarter" idx="4"/>
          </p:nvPr>
        </p:nvSpPr>
        <p:spPr/>
        <p:txBody>
          <a:bodyPr/>
          <a:lstStyle/>
          <a:p>
            <a:fld id="{8C2E478F-E849-4A8C-AF1F-CBCC78A7CBFA}" type="slidenum">
              <a:rPr lang="en-US" smtClean="0"/>
              <a:pPr/>
              <a:t>14</a:t>
            </a:fld>
            <a:endParaRPr lang="en-US" dirty="0"/>
          </a:p>
        </p:txBody>
      </p:sp>
      <p:pic>
        <p:nvPicPr>
          <p:cNvPr id="7"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2119"/>
            <a:ext cx="7370468" cy="5521965"/>
          </a:xfrm>
          <a:prstGeom prst="rect">
            <a:avLst/>
          </a:prstGeom>
        </p:spPr>
      </p:pic>
      <p:sp>
        <p:nvSpPr>
          <p:cNvPr id="8" name="Rectangle 7"/>
          <p:cNvSpPr/>
          <p:nvPr/>
        </p:nvSpPr>
        <p:spPr>
          <a:xfrm>
            <a:off x="10045521" y="6468303"/>
            <a:ext cx="1674254" cy="365125"/>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94385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5739" y="0"/>
            <a:ext cx="5691673" cy="3101904"/>
          </a:xfrm>
        </p:spPr>
      </p:pic>
      <p:pic>
        <p:nvPicPr>
          <p:cNvPr id="8" name="Content Placeholder 7"/>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69515" y="2879360"/>
            <a:ext cx="6011204" cy="3978640"/>
          </a:xfrm>
        </p:spPr>
      </p:pic>
      <p:sp>
        <p:nvSpPr>
          <p:cNvPr id="6" name="Slide Number Placeholder 5"/>
          <p:cNvSpPr>
            <a:spLocks noGrp="1"/>
          </p:cNvSpPr>
          <p:nvPr>
            <p:ph type="sldNum" sz="quarter" idx="4"/>
          </p:nvPr>
        </p:nvSpPr>
        <p:spPr/>
        <p:txBody>
          <a:bodyPr/>
          <a:lstStyle/>
          <a:p>
            <a:fld id="{8C2E478F-E849-4A8C-AF1F-CBCC78A7CBFA}" type="slidenum">
              <a:rPr lang="en-US" smtClean="0"/>
              <a:pPr/>
              <a:t>15</a:t>
            </a:fld>
            <a:endParaRPr lang="en-US" dirty="0"/>
          </a:p>
        </p:txBody>
      </p:sp>
      <p:sp>
        <p:nvSpPr>
          <p:cNvPr id="5" name="TextBox 4"/>
          <p:cNvSpPr txBox="1"/>
          <p:nvPr/>
        </p:nvSpPr>
        <p:spPr>
          <a:xfrm>
            <a:off x="8031192" y="1828799"/>
            <a:ext cx="3518077"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chemeClr val="bg1"/>
                </a:solidFill>
              </a:rPr>
              <a:t>Here we viewed the correlations between the price and x and the price and y.</a:t>
            </a:r>
            <a:endParaRPr lang="en-US" sz="2000" dirty="0">
              <a:solidFill>
                <a:schemeClr val="bg1"/>
              </a:solidFill>
            </a:endParaRPr>
          </a:p>
        </p:txBody>
      </p:sp>
    </p:spTree>
    <p:extLst>
      <p:ext uri="{BB962C8B-B14F-4D97-AF65-F5344CB8AC3E}">
        <p14:creationId xmlns:p14="http://schemas.microsoft.com/office/powerpoint/2010/main" val="1566557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638" y="1457401"/>
            <a:ext cx="7359260" cy="3778834"/>
          </a:xfrm>
        </p:spPr>
      </p:pic>
      <p:sp>
        <p:nvSpPr>
          <p:cNvPr id="6" name="Slide Number Placeholder 5"/>
          <p:cNvSpPr>
            <a:spLocks noGrp="1"/>
          </p:cNvSpPr>
          <p:nvPr>
            <p:ph type="sldNum" sz="quarter" idx="4"/>
          </p:nvPr>
        </p:nvSpPr>
        <p:spPr/>
        <p:txBody>
          <a:bodyPr/>
          <a:lstStyle/>
          <a:p>
            <a:fld id="{8C2E478F-E849-4A8C-AF1F-CBCC78A7CBFA}" type="slidenum">
              <a:rPr lang="en-US" smtClean="0"/>
              <a:pPr/>
              <a:t>16</a:t>
            </a:fld>
            <a:endParaRPr lang="en-US" dirty="0"/>
          </a:p>
        </p:txBody>
      </p:sp>
      <p:sp>
        <p:nvSpPr>
          <p:cNvPr id="8" name="Content Placeholder 7"/>
          <p:cNvSpPr>
            <a:spLocks noGrp="1"/>
          </p:cNvSpPr>
          <p:nvPr>
            <p:ph sz="quarter" idx="14"/>
          </p:nvPr>
        </p:nvSpPr>
        <p:spPr/>
        <p:txBody>
          <a:bodyPr/>
          <a:lstStyle/>
          <a:p>
            <a:endParaRPr lang="en-US" dirty="0"/>
          </a:p>
          <a:p>
            <a:endParaRPr lang="en-US" dirty="0"/>
          </a:p>
        </p:txBody>
      </p:sp>
      <p:sp>
        <p:nvSpPr>
          <p:cNvPr id="9" name="TextBox 8"/>
          <p:cNvSpPr txBox="1"/>
          <p:nvPr/>
        </p:nvSpPr>
        <p:spPr>
          <a:xfrm>
            <a:off x="7996687" y="2182483"/>
            <a:ext cx="332117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chemeClr val="bg1"/>
                </a:solidFill>
              </a:rPr>
              <a:t>Here is the correlation between the price and z.</a:t>
            </a:r>
            <a:endParaRPr lang="en-US" sz="2000" dirty="0">
              <a:solidFill>
                <a:schemeClr val="bg1"/>
              </a:solidFill>
            </a:endParaRPr>
          </a:p>
        </p:txBody>
      </p:sp>
    </p:spTree>
    <p:extLst>
      <p:ext uri="{BB962C8B-B14F-4D97-AF65-F5344CB8AC3E}">
        <p14:creationId xmlns:p14="http://schemas.microsoft.com/office/powerpoint/2010/main" val="1265770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 xmlns:adec="http://schemas.microsoft.com/office/drawing/2017/decorative" val="1"/>
              </a:ext>
            </a:extLst>
          </p:cNvPr>
          <p:cNvSpPr/>
          <p:nvPr/>
        </p:nvSpPr>
        <p:spPr>
          <a:xfrm>
            <a:off x="0" y="0"/>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 xmlns:adec="http://schemas.microsoft.com/office/drawing/2017/decorative" val="1"/>
              </a:ext>
            </a:extLst>
          </p:cNvPr>
          <p:cNvSpPr/>
          <p:nvPr/>
        </p:nvSpPr>
        <p:spPr>
          <a:xfrm>
            <a:off x="-1" y="2416891"/>
            <a:ext cx="4199467" cy="204893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207120" y="2572203"/>
            <a:ext cx="3992345" cy="1738307"/>
          </a:xfrm>
        </p:spPr>
        <p:txBody>
          <a:bodyPr>
            <a:normAutofit/>
          </a:bodyPr>
          <a:lstStyle/>
          <a:p>
            <a:pPr algn="l">
              <a:lnSpc>
                <a:spcPct val="80000"/>
              </a:lnSpc>
              <a:defRPr sz="10000">
                <a:solidFill>
                  <a:srgbClr val="3A3B39"/>
                </a:solidFill>
                <a:latin typeface="Bebas"/>
                <a:ea typeface="Bebas"/>
                <a:cs typeface="Bebas"/>
                <a:sym typeface="Bebas"/>
              </a:defRPr>
            </a:pPr>
            <a:r>
              <a:rPr lang="en-US" sz="1800" dirty="0">
                <a:solidFill>
                  <a:schemeClr val="bg1"/>
                </a:solidFill>
              </a:rPr>
              <a:t>Preparing the data for machine learning algorithms</a:t>
            </a:r>
            <a:endParaRPr lang="en-US" sz="1800" dirty="0">
              <a:solidFill>
                <a:schemeClr val="bg1"/>
              </a:solidFill>
              <a:latin typeface="+mn-lt"/>
            </a:endParaRPr>
          </a:p>
        </p:txBody>
      </p:sp>
    </p:spTree>
    <p:extLst>
      <p:ext uri="{BB962C8B-B14F-4D97-AF65-F5344CB8AC3E}">
        <p14:creationId xmlns:p14="http://schemas.microsoft.com/office/powerpoint/2010/main" val="13892228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Outliers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5257" y="365125"/>
            <a:ext cx="4017962" cy="1213202"/>
          </a:xfrm>
        </p:spPr>
      </p:pic>
      <p:sp>
        <p:nvSpPr>
          <p:cNvPr id="4" name="Text Placeholder 3"/>
          <p:cNvSpPr>
            <a:spLocks noGrp="1"/>
          </p:cNvSpPr>
          <p:nvPr>
            <p:ph type="body" idx="13"/>
          </p:nvPr>
        </p:nvSpPr>
        <p:spPr>
          <a:xfrm>
            <a:off x="7819116" y="1003687"/>
            <a:ext cx="3991884" cy="5129694"/>
          </a:xfrm>
        </p:spPr>
        <p:txBody>
          <a:bodyPr/>
          <a:lstStyle/>
          <a:p>
            <a:r>
              <a:rPr lang="en-US" sz="1600" dirty="0" smtClean="0"/>
              <a:t>We found </a:t>
            </a:r>
            <a:r>
              <a:rPr lang="en-US" sz="1600" dirty="0"/>
              <a:t>out that we have 3 records that contain anomalous values and decided to remove them as they might make it harder for the system to detect the underlying patterns.</a:t>
            </a:r>
          </a:p>
          <a:p>
            <a:endParaRPr lang="en-US" sz="1600" dirty="0"/>
          </a:p>
          <a:p>
            <a:endParaRPr lang="en-US" sz="1600" dirty="0"/>
          </a:p>
        </p:txBody>
      </p:sp>
      <p:sp>
        <p:nvSpPr>
          <p:cNvPr id="6" name="Slide Number Placeholder 5"/>
          <p:cNvSpPr>
            <a:spLocks noGrp="1"/>
          </p:cNvSpPr>
          <p:nvPr>
            <p:ph type="sldNum" sz="quarter" idx="4"/>
          </p:nvPr>
        </p:nvSpPr>
        <p:spPr/>
        <p:txBody>
          <a:bodyPr/>
          <a:lstStyle/>
          <a:p>
            <a:fld id="{8C2E478F-E849-4A8C-AF1F-CBCC78A7CBFA}" type="slidenum">
              <a:rPr lang="en-US" smtClean="0"/>
              <a:pPr/>
              <a:t>18</a:t>
            </a:fld>
            <a:endParaRPr lang="en-US" dirty="0"/>
          </a:p>
        </p:txBody>
      </p:sp>
      <p:pic>
        <p:nvPicPr>
          <p:cNvPr id="10" name="Content Placeholder 9"/>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0385" y="0"/>
            <a:ext cx="7415213" cy="2238984"/>
          </a:xfr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168" y="2065092"/>
            <a:ext cx="7073660" cy="2775478"/>
          </a:xfrm>
          <a:prstGeom prst="rect">
            <a:avLst/>
          </a:prstGeom>
        </p:spPr>
      </p:pic>
    </p:spTree>
    <p:extLst>
      <p:ext uri="{BB962C8B-B14F-4D97-AF65-F5344CB8AC3E}">
        <p14:creationId xmlns:p14="http://schemas.microsoft.com/office/powerpoint/2010/main" val="3908395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2279" y="365125"/>
            <a:ext cx="4018722" cy="1213202"/>
          </a:xfrm>
        </p:spPr>
        <p:txBody>
          <a:bodyPr/>
          <a:lstStyle/>
          <a:p>
            <a:r>
              <a:rPr lang="en-US" dirty="0" smtClean="0"/>
              <a:t>Introducing the new attribute ‘geometry’</a:t>
            </a:r>
            <a:endParaRPr lang="en-US" dirty="0"/>
          </a:p>
        </p:txBody>
      </p:sp>
      <p:sp>
        <p:nvSpPr>
          <p:cNvPr id="4" name="Text Placeholder 3"/>
          <p:cNvSpPr>
            <a:spLocks noGrp="1"/>
          </p:cNvSpPr>
          <p:nvPr>
            <p:ph type="body" idx="13"/>
          </p:nvPr>
        </p:nvSpPr>
        <p:spPr>
          <a:xfrm>
            <a:off x="169817" y="862149"/>
            <a:ext cx="7171509" cy="5839097"/>
          </a:xfrm>
        </p:spPr>
        <p:txBody>
          <a:bodyPr/>
          <a:lstStyle/>
          <a:p>
            <a:pPr>
              <a:lnSpc>
                <a:spcPct val="100000"/>
              </a:lnSpc>
            </a:pPr>
            <a:r>
              <a:rPr lang="en-US" sz="1800" spc="300" dirty="0" smtClean="0">
                <a:solidFill>
                  <a:schemeClr val="tx1"/>
                </a:solidFill>
              </a:rPr>
              <a:t>data[</a:t>
            </a:r>
            <a:r>
              <a:rPr lang="en-US" sz="1800" spc="300" dirty="0">
                <a:solidFill>
                  <a:schemeClr val="tx1"/>
                </a:solidFill>
              </a:rPr>
              <a:t>'geometry'] = data['x'] * data['y'] * data['z</a:t>
            </a:r>
            <a:r>
              <a:rPr lang="en-US" sz="1800" spc="300" dirty="0" smtClean="0">
                <a:solidFill>
                  <a:schemeClr val="tx1"/>
                </a:solidFill>
              </a:rPr>
              <a:t>']</a:t>
            </a:r>
          </a:p>
          <a:p>
            <a:pPr>
              <a:lnSpc>
                <a:spcPct val="100000"/>
              </a:lnSpc>
            </a:pPr>
            <a:endParaRPr lang="en-US" sz="1800" spc="300" dirty="0" smtClean="0">
              <a:solidFill>
                <a:schemeClr val="tx1"/>
              </a:solidFill>
            </a:endParaRPr>
          </a:p>
          <a:p>
            <a:pPr>
              <a:lnSpc>
                <a:spcPct val="100000"/>
              </a:lnSpc>
            </a:pPr>
            <a:r>
              <a:rPr lang="en-US" sz="1800" spc="300" dirty="0">
                <a:solidFill>
                  <a:schemeClr val="tx1"/>
                </a:solidFill>
              </a:rPr>
              <a:t>print('correlations after')</a:t>
            </a:r>
          </a:p>
          <a:p>
            <a:pPr>
              <a:lnSpc>
                <a:spcPct val="100000"/>
              </a:lnSpc>
            </a:pPr>
            <a:r>
              <a:rPr lang="en-US" sz="1800" spc="300" dirty="0">
                <a:solidFill>
                  <a:schemeClr val="tx1"/>
                </a:solidFill>
              </a:rPr>
              <a:t>corr_matrix = </a:t>
            </a:r>
            <a:r>
              <a:rPr lang="en-US" sz="1800" spc="300" dirty="0" smtClean="0">
                <a:solidFill>
                  <a:schemeClr val="tx1"/>
                </a:solidFill>
              </a:rPr>
              <a:t>data.corr()</a:t>
            </a:r>
            <a:endParaRPr lang="en-US" sz="1800" spc="300" dirty="0">
              <a:solidFill>
                <a:schemeClr val="tx1"/>
              </a:solidFill>
            </a:endParaRPr>
          </a:p>
          <a:p>
            <a:pPr>
              <a:lnSpc>
                <a:spcPct val="100000"/>
              </a:lnSpc>
            </a:pPr>
            <a:r>
              <a:rPr lang="en-US" sz="1800" spc="300" dirty="0">
                <a:solidFill>
                  <a:schemeClr val="tx1"/>
                </a:solidFill>
              </a:rPr>
              <a:t>print(corr_matrix['price'].sort_values(ascending=False</a:t>
            </a:r>
            <a:r>
              <a:rPr lang="en-US" sz="1800" spc="300" dirty="0" smtClean="0">
                <a:solidFill>
                  <a:schemeClr val="tx1"/>
                </a:solidFill>
              </a:rPr>
              <a:t>))</a:t>
            </a:r>
          </a:p>
          <a:p>
            <a:pPr>
              <a:lnSpc>
                <a:spcPct val="100000"/>
              </a:lnSpc>
            </a:pPr>
            <a:endParaRPr lang="en-US" sz="1800" spc="300" dirty="0" smtClean="0">
              <a:solidFill>
                <a:schemeClr val="tx1"/>
              </a:solidFill>
            </a:endParaRPr>
          </a:p>
          <a:p>
            <a:pPr>
              <a:lnSpc>
                <a:spcPct val="100000"/>
              </a:lnSpc>
            </a:pPr>
            <a:r>
              <a:rPr lang="en-US" sz="1800" spc="300" dirty="0" smtClean="0">
                <a:solidFill>
                  <a:schemeClr val="tx1"/>
                </a:solidFill>
              </a:rPr>
              <a:t>data.drop</a:t>
            </a:r>
            <a:r>
              <a:rPr lang="en-US" sz="1800" spc="300" dirty="0">
                <a:solidFill>
                  <a:schemeClr val="tx1"/>
                </a:solidFill>
              </a:rPr>
              <a:t>('x', axis=1, </a:t>
            </a:r>
            <a:r>
              <a:rPr lang="en-US" sz="1800" spc="300" dirty="0" err="1" smtClean="0">
                <a:solidFill>
                  <a:schemeClr val="tx1"/>
                </a:solidFill>
              </a:rPr>
              <a:t>inplace</a:t>
            </a:r>
            <a:r>
              <a:rPr lang="en-US" sz="1800" spc="300" dirty="0" smtClean="0">
                <a:solidFill>
                  <a:schemeClr val="tx1"/>
                </a:solidFill>
              </a:rPr>
              <a:t>=True</a:t>
            </a:r>
            <a:r>
              <a:rPr lang="en-US" sz="1800" spc="300" dirty="0">
                <a:solidFill>
                  <a:schemeClr val="tx1"/>
                </a:solidFill>
              </a:rPr>
              <a:t>)</a:t>
            </a:r>
          </a:p>
          <a:p>
            <a:pPr>
              <a:lnSpc>
                <a:spcPct val="100000"/>
              </a:lnSpc>
            </a:pPr>
            <a:r>
              <a:rPr lang="en-US" sz="1800" spc="300" dirty="0" smtClean="0">
                <a:solidFill>
                  <a:schemeClr val="tx1"/>
                </a:solidFill>
              </a:rPr>
              <a:t>data.drop</a:t>
            </a:r>
            <a:r>
              <a:rPr lang="en-US" sz="1800" spc="300" dirty="0">
                <a:solidFill>
                  <a:schemeClr val="tx1"/>
                </a:solidFill>
              </a:rPr>
              <a:t>('y', axis=1, </a:t>
            </a:r>
            <a:r>
              <a:rPr lang="en-US" sz="1800" spc="300" dirty="0" err="1">
                <a:solidFill>
                  <a:schemeClr val="tx1"/>
                </a:solidFill>
              </a:rPr>
              <a:t>inplace</a:t>
            </a:r>
            <a:r>
              <a:rPr lang="en-US" sz="1800" spc="300" dirty="0">
                <a:solidFill>
                  <a:schemeClr val="tx1"/>
                </a:solidFill>
              </a:rPr>
              <a:t>=True)</a:t>
            </a:r>
          </a:p>
          <a:p>
            <a:pPr>
              <a:lnSpc>
                <a:spcPct val="100000"/>
              </a:lnSpc>
            </a:pPr>
            <a:r>
              <a:rPr lang="en-US" sz="1800" spc="300" dirty="0" smtClean="0">
                <a:solidFill>
                  <a:schemeClr val="tx1"/>
                </a:solidFill>
              </a:rPr>
              <a:t>data.drop</a:t>
            </a:r>
            <a:r>
              <a:rPr lang="en-US" sz="1800" spc="300" dirty="0">
                <a:solidFill>
                  <a:schemeClr val="tx1"/>
                </a:solidFill>
              </a:rPr>
              <a:t>('z', axis=1, </a:t>
            </a:r>
            <a:r>
              <a:rPr lang="en-US" sz="1800" spc="300" dirty="0" err="1">
                <a:solidFill>
                  <a:schemeClr val="tx1"/>
                </a:solidFill>
              </a:rPr>
              <a:t>inplace</a:t>
            </a:r>
            <a:r>
              <a:rPr lang="en-US" sz="1800" spc="300" dirty="0">
                <a:solidFill>
                  <a:schemeClr val="tx1"/>
                </a:solidFill>
              </a:rPr>
              <a:t>=True)</a:t>
            </a:r>
          </a:p>
          <a:p>
            <a:pPr>
              <a:lnSpc>
                <a:spcPct val="100000"/>
              </a:lnSpc>
            </a:pPr>
            <a:r>
              <a:rPr lang="en-US" sz="1800" spc="300" dirty="0" smtClean="0">
                <a:solidFill>
                  <a:schemeClr val="tx1"/>
                </a:solidFill>
              </a:rPr>
              <a:t>data.drop</a:t>
            </a:r>
            <a:r>
              <a:rPr lang="en-US" sz="1800" spc="300" dirty="0">
                <a:solidFill>
                  <a:schemeClr val="tx1"/>
                </a:solidFill>
              </a:rPr>
              <a:t>('Unnamed: 0', axis=1, inplace=True)</a:t>
            </a:r>
            <a:endParaRPr lang="en-US" sz="1800" spc="300" dirty="0" smtClean="0">
              <a:solidFill>
                <a:schemeClr val="tx1"/>
              </a:solidFill>
            </a:endParaRPr>
          </a:p>
          <a:p>
            <a:endParaRPr lang="en-US" sz="1800" dirty="0">
              <a:solidFill>
                <a:schemeClr val="tx1"/>
              </a:solidFill>
            </a:endParaRPr>
          </a:p>
          <a:p>
            <a:endParaRPr lang="en-US" sz="1600" dirty="0"/>
          </a:p>
        </p:txBody>
      </p:sp>
      <p:sp>
        <p:nvSpPr>
          <p:cNvPr id="6" name="Slide Number Placeholder 5"/>
          <p:cNvSpPr>
            <a:spLocks noGrp="1"/>
          </p:cNvSpPr>
          <p:nvPr>
            <p:ph type="sldNum" sz="quarter" idx="4"/>
          </p:nvPr>
        </p:nvSpPr>
        <p:spPr/>
        <p:txBody>
          <a:bodyPr/>
          <a:lstStyle/>
          <a:p>
            <a:fld id="{8C2E478F-E849-4A8C-AF1F-CBCC78A7CBFA}" type="slidenum">
              <a:rPr lang="en-US" smtClean="0"/>
              <a:pPr/>
              <a:t>19</a:t>
            </a:fld>
            <a:endParaRPr lang="en-US" dirty="0"/>
          </a:p>
        </p:txBody>
      </p:sp>
      <p:sp>
        <p:nvSpPr>
          <p:cNvPr id="3" name="Rectangle 2"/>
          <p:cNvSpPr/>
          <p:nvPr/>
        </p:nvSpPr>
        <p:spPr>
          <a:xfrm>
            <a:off x="7792279" y="2392099"/>
            <a:ext cx="3370217" cy="1938992"/>
          </a:xfrm>
          <a:prstGeom prst="rect">
            <a:avLst/>
          </a:prstGeom>
        </p:spPr>
        <p:txBody>
          <a:bodyPr wrap="square">
            <a:spAutoFit/>
          </a:bodyPr>
          <a:lstStyle/>
          <a:p>
            <a:r>
              <a:rPr lang="en-US" sz="2000" dirty="0">
                <a:solidFill>
                  <a:schemeClr val="bg1"/>
                </a:solidFill>
              </a:rPr>
              <a:t>we tried combining all of the diamonds dimentions</a:t>
            </a:r>
          </a:p>
          <a:p>
            <a:r>
              <a:rPr lang="en-US" sz="2000" dirty="0">
                <a:solidFill>
                  <a:schemeClr val="bg1"/>
                </a:solidFill>
              </a:rPr>
              <a:t> into one attribute and compared the correlations afterwards</a:t>
            </a:r>
          </a:p>
          <a:p>
            <a:endParaRPr lang="en-US" sz="2000" dirty="0">
              <a:solidFill>
                <a:schemeClr val="bg1"/>
              </a:solidFill>
            </a:endParaRPr>
          </a:p>
        </p:txBody>
      </p:sp>
    </p:spTree>
    <p:extLst>
      <p:ext uri="{BB962C8B-B14F-4D97-AF65-F5344CB8AC3E}">
        <p14:creationId xmlns:p14="http://schemas.microsoft.com/office/powerpoint/2010/main" val="4039138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0" y="-12357"/>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443235"/>
            <a:ext cx="5897217" cy="1661297"/>
          </a:xfrm>
        </p:spPr>
        <p:txBody>
          <a:bodyPr>
            <a:normAutofit fontScale="90000"/>
          </a:bodyPr>
          <a:lstStyle/>
          <a:p>
            <a:r>
              <a:rPr lang="en-US" dirty="0"/>
              <a:t>1. </a:t>
            </a:r>
            <a:r>
              <a:rPr lang="en-US" dirty="0" smtClean="0"/>
              <a:t>Looking </a:t>
            </a:r>
            <a:r>
              <a:rPr lang="en-US" dirty="0"/>
              <a:t>at the big picture:</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
        <p:nvSpPr>
          <p:cNvPr id="2" name="Text Placeholder 1"/>
          <p:cNvSpPr>
            <a:spLocks noGrp="1"/>
          </p:cNvSpPr>
          <p:nvPr>
            <p:ph type="body" idx="1"/>
          </p:nvPr>
        </p:nvSpPr>
        <p:spPr>
          <a:xfrm>
            <a:off x="5434885" y="2343955"/>
            <a:ext cx="6558331" cy="4489473"/>
          </a:xfrm>
        </p:spPr>
        <p:txBody>
          <a:bodyPr>
            <a:normAutofit/>
          </a:bodyPr>
          <a:lstStyle/>
          <a:p>
            <a:r>
              <a:rPr lang="en-US" dirty="0">
                <a:solidFill>
                  <a:schemeClr val="accent1">
                    <a:lumMod val="75000"/>
                  </a:schemeClr>
                </a:solidFill>
              </a:rPr>
              <a:t>Frame the problem</a:t>
            </a:r>
            <a:r>
              <a:rPr lang="en-US" dirty="0" smtClean="0">
                <a:solidFill>
                  <a:schemeClr val="accent1">
                    <a:lumMod val="75000"/>
                  </a:schemeClr>
                </a:solidFill>
              </a:rPr>
              <a:t>:</a:t>
            </a:r>
          </a:p>
          <a:p>
            <a:pPr marL="514350" lvl="0" indent="-514350">
              <a:lnSpc>
                <a:spcPct val="90000"/>
              </a:lnSpc>
              <a:spcBef>
                <a:spcPts val="1200"/>
              </a:spcBef>
              <a:buClr>
                <a:srgbClr val="D34817">
                  <a:lumMod val="75000"/>
                </a:srgbClr>
              </a:buClr>
              <a:buSzPct val="85000"/>
              <a:buFont typeface="Wingdings" pitchFamily="2" charset="2"/>
              <a:buAutoNum type="arabicPeriod"/>
            </a:pPr>
            <a:r>
              <a:rPr lang="en-US" sz="2000" spc="0" dirty="0">
                <a:solidFill>
                  <a:prstClr val="black"/>
                </a:solidFill>
                <a:latin typeface="Rockwell" panose="02060603020205020403"/>
              </a:rPr>
              <a:t>It is a supervised learning task since we are given labeled training examples.</a:t>
            </a:r>
          </a:p>
          <a:p>
            <a:pPr marL="514350" lvl="0" indent="-514350">
              <a:lnSpc>
                <a:spcPct val="90000"/>
              </a:lnSpc>
              <a:spcBef>
                <a:spcPts val="1200"/>
              </a:spcBef>
              <a:buClr>
                <a:srgbClr val="D34817">
                  <a:lumMod val="75000"/>
                </a:srgbClr>
              </a:buClr>
              <a:buSzPct val="85000"/>
              <a:buFont typeface="Wingdings" pitchFamily="2" charset="2"/>
              <a:buAutoNum type="arabicPeriod"/>
            </a:pPr>
            <a:r>
              <a:rPr lang="en-US" sz="2000" spc="0" dirty="0">
                <a:solidFill>
                  <a:prstClr val="black"/>
                </a:solidFill>
                <a:latin typeface="Rockwell" panose="02060603020205020403"/>
              </a:rPr>
              <a:t>It is a regression task since we are asked to predict a value. </a:t>
            </a:r>
          </a:p>
          <a:p>
            <a:pPr marL="342900" lvl="0" indent="-342900">
              <a:lnSpc>
                <a:spcPct val="90000"/>
              </a:lnSpc>
              <a:spcBef>
                <a:spcPts val="1200"/>
              </a:spcBef>
              <a:buClr>
                <a:srgbClr val="D34817">
                  <a:lumMod val="75000"/>
                </a:srgbClr>
              </a:buClr>
              <a:buSzPct val="85000"/>
              <a:buFont typeface="Wingdings" panose="05000000000000000000" pitchFamily="2" charset="2"/>
              <a:buChar char="§"/>
            </a:pPr>
            <a:r>
              <a:rPr lang="en-US" sz="2000" i="1" spc="0" dirty="0" smtClean="0">
                <a:solidFill>
                  <a:prstClr val="black"/>
                </a:solidFill>
                <a:latin typeface="Rockwell" panose="02060603020205020403"/>
              </a:rPr>
              <a:t> It </a:t>
            </a:r>
            <a:r>
              <a:rPr lang="en-US" sz="2000" i="1" spc="0" dirty="0">
                <a:solidFill>
                  <a:prstClr val="black"/>
                </a:solidFill>
                <a:latin typeface="Rockwell" panose="02060603020205020403"/>
              </a:rPr>
              <a:t>is a multiple regression problem; since the system will use multiple features to make a prediction( it will use the clarity, cut , color , depth, etc..).</a:t>
            </a:r>
          </a:p>
          <a:p>
            <a:pPr marL="457200" lvl="0" indent="-457200">
              <a:lnSpc>
                <a:spcPct val="90000"/>
              </a:lnSpc>
              <a:spcBef>
                <a:spcPts val="1200"/>
              </a:spcBef>
              <a:buClr>
                <a:srgbClr val="D34817">
                  <a:lumMod val="75000"/>
                </a:srgbClr>
              </a:buClr>
              <a:buSzPct val="85000"/>
              <a:buFont typeface="+mj-lt"/>
              <a:buAutoNum type="arabicPeriod" startAt="3"/>
            </a:pPr>
            <a:r>
              <a:rPr lang="en-US" sz="2000" spc="0" dirty="0" smtClean="0">
                <a:solidFill>
                  <a:prstClr val="black"/>
                </a:solidFill>
                <a:latin typeface="Rockwell" panose="02060603020205020403"/>
              </a:rPr>
              <a:t>Batch </a:t>
            </a:r>
            <a:r>
              <a:rPr lang="en-US" sz="2000" spc="0" dirty="0">
                <a:solidFill>
                  <a:prstClr val="black"/>
                </a:solidFill>
                <a:latin typeface="Rockwell" panose="02060603020205020403"/>
              </a:rPr>
              <a:t>learning is fine, since there is no continuous flow of data coming into the system.</a:t>
            </a:r>
          </a:p>
          <a:p>
            <a:endParaRPr lang="en-US" dirty="0"/>
          </a:p>
        </p:txBody>
      </p:sp>
      <p:sp>
        <p:nvSpPr>
          <p:cNvPr id="5" name="Rectangle 4"/>
          <p:cNvSpPr/>
          <p:nvPr/>
        </p:nvSpPr>
        <p:spPr>
          <a:xfrm>
            <a:off x="10019763" y="6468303"/>
            <a:ext cx="1725769"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85031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0" y="537653"/>
            <a:ext cx="4018722" cy="573989"/>
          </a:xfrm>
        </p:spPr>
        <p:txBody>
          <a:bodyPr/>
          <a:lstStyle/>
          <a:p>
            <a:r>
              <a:rPr lang="en-US" dirty="0" smtClean="0"/>
              <a:t>Correlations after adding the new attribute</a:t>
            </a:r>
            <a:endParaRPr lang="en-US" dirty="0"/>
          </a:p>
        </p:txBody>
      </p:sp>
      <p:sp>
        <p:nvSpPr>
          <p:cNvPr id="3" name="Content Placeholder 2"/>
          <p:cNvSpPr>
            <a:spLocks noGrp="1"/>
          </p:cNvSpPr>
          <p:nvPr>
            <p:ph idx="1"/>
          </p:nvPr>
        </p:nvSpPr>
        <p:spPr/>
        <p:txBody>
          <a:bodyPr/>
          <a:lstStyle/>
          <a:p>
            <a:r>
              <a:rPr lang="en-US" dirty="0" smtClean="0"/>
              <a:t>We found that the correlation between geometry and the price is better than the correlation between x , y and z individually and the price.</a:t>
            </a:r>
            <a:endParaRPr lang="en-US" dirty="0"/>
          </a:p>
        </p:txBody>
      </p:sp>
      <p:sp>
        <p:nvSpPr>
          <p:cNvPr id="5" name="Content Placeholder 4"/>
          <p:cNvSpPr>
            <a:spLocks noGrp="1"/>
          </p:cNvSpPr>
          <p:nvPr>
            <p:ph sz="quarter" idx="14"/>
          </p:nvPr>
        </p:nvSpPr>
        <p:spPr/>
        <p:txBody>
          <a:bodyPr/>
          <a:lstStyle/>
          <a:p>
            <a:endParaRPr lang="en-US" dirty="0"/>
          </a:p>
        </p:txBody>
      </p:sp>
      <p:sp>
        <p:nvSpPr>
          <p:cNvPr id="6" name="Slide Number Placeholder 5"/>
          <p:cNvSpPr>
            <a:spLocks noGrp="1"/>
          </p:cNvSpPr>
          <p:nvPr>
            <p:ph type="sldNum" sz="quarter" idx="4"/>
          </p:nvPr>
        </p:nvSpPr>
        <p:spPr/>
        <p:txBody>
          <a:bodyPr/>
          <a:lstStyle/>
          <a:p>
            <a:fld id="{8C2E478F-E849-4A8C-AF1F-CBCC78A7CBFA}" type="slidenum">
              <a:rPr lang="en-US" smtClean="0"/>
              <a:pPr/>
              <a:t>20</a:t>
            </a:fld>
            <a:endParaRPr lang="en-US" dirty="0"/>
          </a:p>
        </p:txBody>
      </p:sp>
      <p:pic>
        <p:nvPicPr>
          <p:cNvPr id="7" name="Picture 6"/>
          <p:cNvPicPr>
            <a:picLocks noGrp="1" noChangeAspect="1"/>
          </p:cNvPicPr>
          <p:nvPr/>
        </p:nvPicPr>
        <p:blipFill>
          <a:blip r:embed="rId2">
            <a:extLst>
              <a:ext uri="{28A0092B-C50C-407E-A947-70E740481C1C}">
                <a14:useLocalDpi xmlns:a14="http://schemas.microsoft.com/office/drawing/2010/main" val="0"/>
              </a:ext>
            </a:extLst>
          </a:blip>
          <a:srcRect l="280" r="280"/>
          <a:stretch>
            <a:fillRect/>
          </a:stretch>
        </p:blipFill>
        <p:spPr>
          <a:xfrm>
            <a:off x="723900" y="724768"/>
            <a:ext cx="6172200" cy="4873625"/>
          </a:xfrm>
          <a:prstGeom prst="rect">
            <a:avLst/>
          </a:prstGeom>
        </p:spPr>
      </p:pic>
    </p:spTree>
    <p:extLst>
      <p:ext uri="{BB962C8B-B14F-4D97-AF65-F5344CB8AC3E}">
        <p14:creationId xmlns:p14="http://schemas.microsoft.com/office/powerpoint/2010/main" val="32353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000" dirty="0" smtClean="0"/>
              <a:t>Correlation between carat, geometry and price</a:t>
            </a:r>
            <a:r>
              <a:rPr lang="en-US" sz="2000" dirty="0" smtClean="0"/>
              <a:t>.</a:t>
            </a:r>
          </a:p>
          <a:p>
            <a:endParaRPr lang="en-US" dirty="0" smtClean="0"/>
          </a:p>
          <a:p>
            <a:endParaRPr lang="en-US" dirty="0"/>
          </a:p>
        </p:txBody>
      </p:sp>
      <p:sp>
        <p:nvSpPr>
          <p:cNvPr id="5" name="Content Placeholder 4"/>
          <p:cNvSpPr>
            <a:spLocks noGrp="1"/>
          </p:cNvSpPr>
          <p:nvPr>
            <p:ph sz="quarter" idx="14"/>
          </p:nvPr>
        </p:nvSpPr>
        <p:spPr/>
        <p:txBody>
          <a:bodyPr/>
          <a:lstStyle/>
          <a:p>
            <a:endParaRPr lang="en-US"/>
          </a:p>
        </p:txBody>
      </p:sp>
      <p:sp>
        <p:nvSpPr>
          <p:cNvPr id="6" name="Slide Number Placeholder 5"/>
          <p:cNvSpPr>
            <a:spLocks noGrp="1"/>
          </p:cNvSpPr>
          <p:nvPr>
            <p:ph type="sldNum" sz="quarter" idx="4"/>
          </p:nvPr>
        </p:nvSpPr>
        <p:spPr/>
        <p:txBody>
          <a:bodyPr/>
          <a:lstStyle/>
          <a:p>
            <a:fld id="{8C2E478F-E849-4A8C-AF1F-CBCC78A7CBFA}" type="slidenum">
              <a:rPr lang="en-US" smtClean="0"/>
              <a:pPr/>
              <a:t>21</a:t>
            </a:fld>
            <a:endParaRPr lang="en-US" dirty="0"/>
          </a:p>
        </p:txBody>
      </p:sp>
      <p:pic>
        <p:nvPicPr>
          <p:cNvPr id="7" name="Picture 6"/>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63365" y="793343"/>
            <a:ext cx="6888481" cy="4909004"/>
          </a:xfrm>
          <a:prstGeom prst="rect">
            <a:avLst/>
          </a:prstGeom>
        </p:spPr>
      </p:pic>
    </p:spTree>
    <p:extLst>
      <p:ext uri="{BB962C8B-B14F-4D97-AF65-F5344CB8AC3E}">
        <p14:creationId xmlns:p14="http://schemas.microsoft.com/office/powerpoint/2010/main" val="2575624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2279" y="130629"/>
            <a:ext cx="4018722" cy="1985554"/>
          </a:xfrm>
        </p:spPr>
        <p:txBody>
          <a:bodyPr/>
          <a:lstStyle/>
          <a:p>
            <a:r>
              <a:rPr lang="en-US" sz="2800" dirty="0"/>
              <a:t>Preparing the data for machine learning algorithms:</a:t>
            </a:r>
          </a:p>
        </p:txBody>
      </p:sp>
      <p:sp>
        <p:nvSpPr>
          <p:cNvPr id="3" name="Content Placeholder 2"/>
          <p:cNvSpPr>
            <a:spLocks noGrp="1"/>
          </p:cNvSpPr>
          <p:nvPr>
            <p:ph idx="1"/>
          </p:nvPr>
        </p:nvSpPr>
        <p:spPr/>
        <p:txBody>
          <a:bodyPr>
            <a:normAutofit lnSpcReduction="10000"/>
          </a:bodyPr>
          <a:lstStyle/>
          <a:p>
            <a:pPr marL="0" indent="0">
              <a:buNone/>
            </a:pPr>
            <a:endParaRPr lang="en-US" dirty="0" smtClean="0"/>
          </a:p>
          <a:p>
            <a:pPr marL="285750" indent="-285750"/>
            <a:r>
              <a:rPr lang="en-US" dirty="0"/>
              <a:t>We realized that there are no missing (or null) values. Which made the data almost perfect. However, we still had text attributes to contend with, so we started this step by handling text and categorical attributes.</a:t>
            </a:r>
          </a:p>
          <a:p>
            <a:pPr marL="285750" indent="-285750"/>
            <a:r>
              <a:rPr lang="en-US" dirty="0"/>
              <a:t>We tried a lot of methods for this step, but we found all of them too complicated and long, we eventually found a method that was both easy and simple, which is: adding a new data frame to our dataset with the categories as columns</a:t>
            </a:r>
          </a:p>
          <a:p>
            <a:endParaRPr lang="en-US" dirty="0"/>
          </a:p>
        </p:txBody>
      </p:sp>
      <p:sp>
        <p:nvSpPr>
          <p:cNvPr id="8" name="Content Placeholder 7"/>
          <p:cNvSpPr>
            <a:spLocks noGrp="1"/>
          </p:cNvSpPr>
          <p:nvPr>
            <p:ph sz="quarter" idx="14"/>
          </p:nvPr>
        </p:nvSpPr>
        <p:spPr/>
        <p:txBody>
          <a:bodyPr/>
          <a:lstStyle/>
          <a:p>
            <a:endParaRPr lang="en-US" dirty="0"/>
          </a:p>
        </p:txBody>
      </p:sp>
      <p:sp>
        <p:nvSpPr>
          <p:cNvPr id="6" name="Slide Number Placeholder 5"/>
          <p:cNvSpPr>
            <a:spLocks noGrp="1"/>
          </p:cNvSpPr>
          <p:nvPr>
            <p:ph type="sldNum" sz="quarter" idx="4"/>
          </p:nvPr>
        </p:nvSpPr>
        <p:spPr/>
        <p:txBody>
          <a:bodyPr/>
          <a:lstStyle/>
          <a:p>
            <a:fld id="{8C2E478F-E849-4A8C-AF1F-CBCC78A7CBFA}" type="slidenum">
              <a:rPr lang="en-US" smtClean="0"/>
              <a:pPr/>
              <a:t>22</a:t>
            </a:fld>
            <a:endParaRPr lang="en-US" dirty="0"/>
          </a:p>
        </p:txBody>
      </p:sp>
      <p:pic>
        <p:nvPicPr>
          <p:cNvPr id="9"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4962" r="-4962"/>
          <a:stretch/>
        </p:blipFill>
        <p:spPr>
          <a:xfrm>
            <a:off x="117566" y="548641"/>
            <a:ext cx="7086095" cy="5919662"/>
          </a:xfrm>
          <a:prstGeom prst="rect">
            <a:avLst/>
          </a:prstGeom>
        </p:spPr>
      </p:pic>
    </p:spTree>
    <p:extLst>
      <p:ext uri="{BB962C8B-B14F-4D97-AF65-F5344CB8AC3E}">
        <p14:creationId xmlns:p14="http://schemas.microsoft.com/office/powerpoint/2010/main" val="4020307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2279" y="130629"/>
            <a:ext cx="4018722" cy="1985554"/>
          </a:xfrm>
        </p:spPr>
        <p:txBody>
          <a:bodyPr/>
          <a:lstStyle/>
          <a:p>
            <a:r>
              <a:rPr lang="en-US" sz="2800" dirty="0"/>
              <a:t>Preparing the data for machine learning algorithms:</a:t>
            </a:r>
          </a:p>
        </p:txBody>
      </p:sp>
      <p:sp>
        <p:nvSpPr>
          <p:cNvPr id="3" name="Content Placeholder 2"/>
          <p:cNvSpPr>
            <a:spLocks noGrp="1"/>
          </p:cNvSpPr>
          <p:nvPr>
            <p:ph idx="1"/>
          </p:nvPr>
        </p:nvSpPr>
        <p:spPr>
          <a:xfrm>
            <a:off x="7792279" y="1828800"/>
            <a:ext cx="4018722" cy="4433104"/>
          </a:xfrm>
        </p:spPr>
        <p:txBody>
          <a:bodyPr>
            <a:normAutofit/>
          </a:bodyPr>
          <a:lstStyle/>
          <a:p>
            <a:pPr marL="0" indent="0">
              <a:buNone/>
            </a:pPr>
            <a:endParaRPr lang="en-US" dirty="0" smtClean="0"/>
          </a:p>
          <a:p>
            <a:pPr marL="285750" indent="-285750"/>
            <a:r>
              <a:rPr lang="en-US" dirty="0"/>
              <a:t>We used the “pd.get_dummies” function to convert each column to a data frame. We also dropped the “cut”, ”clarity” and “color” columns to make sure that they don’t cause any harm to our code.</a:t>
            </a:r>
          </a:p>
          <a:p>
            <a:endParaRPr lang="en-US" dirty="0"/>
          </a:p>
        </p:txBody>
      </p:sp>
      <p:sp>
        <p:nvSpPr>
          <p:cNvPr id="8" name="Content Placeholder 7"/>
          <p:cNvSpPr>
            <a:spLocks noGrp="1"/>
          </p:cNvSpPr>
          <p:nvPr>
            <p:ph sz="quarter" idx="14"/>
          </p:nvPr>
        </p:nvSpPr>
        <p:spPr/>
        <p:txBody>
          <a:bodyPr/>
          <a:lstStyle/>
          <a:p>
            <a:endParaRPr lang="en-US" dirty="0"/>
          </a:p>
        </p:txBody>
      </p:sp>
      <p:sp>
        <p:nvSpPr>
          <p:cNvPr id="6" name="Slide Number Placeholder 5"/>
          <p:cNvSpPr>
            <a:spLocks noGrp="1"/>
          </p:cNvSpPr>
          <p:nvPr>
            <p:ph type="sldNum" sz="quarter" idx="4"/>
          </p:nvPr>
        </p:nvSpPr>
        <p:spPr/>
        <p:txBody>
          <a:bodyPr/>
          <a:lstStyle/>
          <a:p>
            <a:fld id="{8C2E478F-E849-4A8C-AF1F-CBCC78A7CBFA}" type="slidenum">
              <a:rPr lang="en-US" smtClean="0"/>
              <a:pPr/>
              <a:t>23</a:t>
            </a:fld>
            <a:endParaRPr lang="en-US" dirty="0"/>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53" y="901337"/>
            <a:ext cx="7258459" cy="5191164"/>
          </a:xfrm>
          <a:prstGeom prst="rect">
            <a:avLst/>
          </a:prstGeom>
        </p:spPr>
      </p:pic>
    </p:spTree>
    <p:extLst>
      <p:ext uri="{BB962C8B-B14F-4D97-AF65-F5344CB8AC3E}">
        <p14:creationId xmlns:p14="http://schemas.microsoft.com/office/powerpoint/2010/main" val="41898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8754" y="845124"/>
            <a:ext cx="6043246" cy="573989"/>
          </a:xfrm>
        </p:spPr>
        <p:txBody>
          <a:bodyPr/>
          <a:lstStyle/>
          <a:p>
            <a:r>
              <a:rPr lang="en-US" dirty="0"/>
              <a:t>Creating a test set:</a:t>
            </a:r>
          </a:p>
        </p:txBody>
      </p:sp>
      <p:sp>
        <p:nvSpPr>
          <p:cNvPr id="3" name="Content Placeholder 2"/>
          <p:cNvSpPr>
            <a:spLocks noGrp="1"/>
          </p:cNvSpPr>
          <p:nvPr>
            <p:ph idx="1"/>
          </p:nvPr>
        </p:nvSpPr>
        <p:spPr/>
        <p:txBody>
          <a:bodyPr/>
          <a:lstStyle/>
          <a:p>
            <a:pPr marL="285750" indent="-285750"/>
            <a:r>
              <a:rPr lang="en-US" dirty="0"/>
              <a:t>The train-test split procedure is used to estimate the performance of machine learning algorithms when they are used to make predictions on data not used to train the model. By splitting the data, we have created a test set from a portion of out training set.</a:t>
            </a:r>
          </a:p>
        </p:txBody>
      </p:sp>
      <p:sp>
        <p:nvSpPr>
          <p:cNvPr id="6" name="Slide Number Placeholder 5"/>
          <p:cNvSpPr>
            <a:spLocks noGrp="1"/>
          </p:cNvSpPr>
          <p:nvPr>
            <p:ph type="sldNum" sz="quarter" idx="4"/>
          </p:nvPr>
        </p:nvSpPr>
        <p:spPr/>
        <p:txBody>
          <a:bodyPr/>
          <a:lstStyle/>
          <a:p>
            <a:fld id="{8C2E478F-E849-4A8C-AF1F-CBCC78A7CBFA}" type="slidenum">
              <a:rPr lang="en-US" smtClean="0"/>
              <a:t>24</a:t>
            </a:fld>
            <a:endParaRPr lang="en-US" dirty="0"/>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8670" y="4288665"/>
            <a:ext cx="7053330" cy="2544763"/>
          </a:xfrm>
          <a:prstGeom prst="rect">
            <a:avLst/>
          </a:prstGeom>
        </p:spPr>
      </p:pic>
      <p:sp>
        <p:nvSpPr>
          <p:cNvPr id="8" name="Rectangle 13">
            <a:extLst>
              <a:ext uri="{FF2B5EF4-FFF2-40B4-BE49-F238E27FC236}">
                <a16:creationId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p:cNvSpPr>
            <a:spLocks noGrp="1"/>
          </p:cNvSpPr>
          <p:nvPr>
            <p:ph type="body" idx="13"/>
          </p:nvPr>
        </p:nvSpPr>
        <p:spPr/>
        <p:txBody>
          <a:bodyPr/>
          <a:lstStyle/>
          <a:p>
            <a:endParaRPr lang="en-US"/>
          </a:p>
        </p:txBody>
      </p:sp>
    </p:spTree>
    <p:extLst>
      <p:ext uri="{BB962C8B-B14F-4D97-AF65-F5344CB8AC3E}">
        <p14:creationId xmlns:p14="http://schemas.microsoft.com/office/powerpoint/2010/main" val="6975112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7675808" y="365125"/>
            <a:ext cx="4317409" cy="1053988"/>
          </a:xfrm>
        </p:spPr>
        <p:txBody>
          <a:bodyPr/>
          <a:lstStyle/>
          <a:p>
            <a:r>
              <a:rPr lang="en-US" sz="2000" dirty="0"/>
              <a:t>Selecting and training a model:</a:t>
            </a:r>
            <a:endParaRPr lang="en-US" sz="2000" dirty="0"/>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285750" indent="-285750"/>
            <a:r>
              <a:rPr lang="en-US" dirty="0"/>
              <a:t>In this step we started training different training model, we calculated the accuracy, the mean absolute error and the mean squared error, compared these values to the other training models we tried and found the best one.</a:t>
            </a:r>
          </a:p>
          <a:p>
            <a:pPr marL="285750" indent="-285750"/>
            <a:r>
              <a:rPr lang="en-US" dirty="0"/>
              <a:t>This slide we trained the Linear Regression Model, it worked, but the predictions were not exactly accurate, so we moved on to the model. </a:t>
            </a:r>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25</a:t>
            </a:fld>
            <a:endParaRPr lang="en-US" dirty="0"/>
          </a:p>
        </p:txBody>
      </p:sp>
      <p:sp>
        <p:nvSpPr>
          <p:cNvPr id="5" name="Content Placeholder 4"/>
          <p:cNvSpPr>
            <a:spLocks noGrp="1"/>
          </p:cNvSpPr>
          <p:nvPr>
            <p:ph sz="quarter" idx="14"/>
          </p:nvPr>
        </p:nvSpPr>
        <p:spPr/>
        <p:txBody>
          <a:bodyPr/>
          <a:lstStyle/>
          <a:p>
            <a:endParaRPr lang="en-US"/>
          </a:p>
        </p:txBody>
      </p:sp>
      <p:sp>
        <p:nvSpPr>
          <p:cNvPr id="9" name="Rectangle 8"/>
          <p:cNvSpPr/>
          <p:nvPr/>
        </p:nvSpPr>
        <p:spPr>
          <a:xfrm>
            <a:off x="10045521" y="6468303"/>
            <a:ext cx="1674254" cy="365125"/>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65125"/>
            <a:ext cx="7415214" cy="6103178"/>
          </a:xfrm>
          <a:prstGeom prst="rect">
            <a:avLst/>
          </a:prstGeom>
        </p:spPr>
      </p:pic>
    </p:spTree>
    <p:extLst>
      <p:ext uri="{BB962C8B-B14F-4D97-AF65-F5344CB8AC3E}">
        <p14:creationId xmlns:p14="http://schemas.microsoft.com/office/powerpoint/2010/main" val="30550250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7675808" y="365125"/>
            <a:ext cx="4317409" cy="1053988"/>
          </a:xfrm>
        </p:spPr>
        <p:txBody>
          <a:bodyPr/>
          <a:lstStyle/>
          <a:p>
            <a:endParaRPr lang="en-US" sz="2000" dirty="0"/>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285750" indent="-285750"/>
            <a:r>
              <a:rPr lang="en-US" dirty="0"/>
              <a:t>Here we tried, the Ridge Regression Model, we noticed that the results were almost the same as the Linear Regression Model.</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26</a:t>
            </a:fld>
            <a:endParaRPr lang="en-US" dirty="0"/>
          </a:p>
        </p:txBody>
      </p:sp>
      <p:sp>
        <p:nvSpPr>
          <p:cNvPr id="5" name="Content Placeholder 4"/>
          <p:cNvSpPr>
            <a:spLocks noGrp="1"/>
          </p:cNvSpPr>
          <p:nvPr>
            <p:ph sz="quarter" idx="14"/>
          </p:nvPr>
        </p:nvSpPr>
        <p:spPr/>
        <p:txBody>
          <a:bodyPr/>
          <a:lstStyle/>
          <a:p>
            <a:endParaRPr lang="en-US"/>
          </a:p>
        </p:txBody>
      </p:sp>
      <p:sp>
        <p:nvSpPr>
          <p:cNvPr id="9" name="Rectangle 8"/>
          <p:cNvSpPr/>
          <p:nvPr/>
        </p:nvSpPr>
        <p:spPr>
          <a:xfrm>
            <a:off x="10045521" y="6468303"/>
            <a:ext cx="1674254" cy="365125"/>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9729"/>
            <a:ext cx="7186411" cy="4740158"/>
          </a:xfrm>
          <a:prstGeom prst="rect">
            <a:avLst/>
          </a:prstGeom>
        </p:spPr>
      </p:pic>
    </p:spTree>
    <p:extLst>
      <p:ext uri="{BB962C8B-B14F-4D97-AF65-F5344CB8AC3E}">
        <p14:creationId xmlns:p14="http://schemas.microsoft.com/office/powerpoint/2010/main" val="3485729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85750" indent="-285750"/>
            <a:r>
              <a:rPr lang="en-US" dirty="0"/>
              <a:t>The Random Forest Regression Model gave the best results. Therefore, we decided that it was the best model for out training data.</a:t>
            </a:r>
          </a:p>
        </p:txBody>
      </p:sp>
      <p:sp>
        <p:nvSpPr>
          <p:cNvPr id="4" name="Text Placeholder 3"/>
          <p:cNvSpPr>
            <a:spLocks noGrp="1"/>
          </p:cNvSpPr>
          <p:nvPr>
            <p:ph type="body" idx="13"/>
          </p:nvPr>
        </p:nvSpPr>
        <p:spPr/>
        <p:txBody>
          <a:bodyPr/>
          <a:lstStyle/>
          <a:p>
            <a:endParaRPr lang="en-US"/>
          </a:p>
        </p:txBody>
      </p:sp>
      <p:sp>
        <p:nvSpPr>
          <p:cNvPr id="5" name="Content Placeholder 4"/>
          <p:cNvSpPr>
            <a:spLocks noGrp="1"/>
          </p:cNvSpPr>
          <p:nvPr>
            <p:ph sz="quarter" idx="14"/>
          </p:nvPr>
        </p:nvSpPr>
        <p:spPr/>
        <p:txBody>
          <a:bodyPr/>
          <a:lstStyle/>
          <a:p>
            <a:endParaRPr lang="en-US"/>
          </a:p>
        </p:txBody>
      </p:sp>
      <p:sp>
        <p:nvSpPr>
          <p:cNvPr id="6" name="Slide Number Placeholder 5"/>
          <p:cNvSpPr>
            <a:spLocks noGrp="1"/>
          </p:cNvSpPr>
          <p:nvPr>
            <p:ph type="sldNum" sz="quarter" idx="4"/>
          </p:nvPr>
        </p:nvSpPr>
        <p:spPr/>
        <p:txBody>
          <a:bodyPr/>
          <a:lstStyle/>
          <a:p>
            <a:fld id="{8C2E478F-E849-4A8C-AF1F-CBCC78A7CBFA}" type="slidenum">
              <a:rPr lang="en-US" smtClean="0"/>
              <a:pPr/>
              <a:t>27</a:t>
            </a:fld>
            <a:endParaRPr lang="en-US" dirty="0"/>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6776"/>
            <a:ext cx="7010400" cy="2628900"/>
          </a:xfrm>
          <a:prstGeom prst="rect">
            <a:avLst/>
          </a:prstGeom>
        </p:spPr>
      </p:pic>
      <p:sp>
        <p:nvSpPr>
          <p:cNvPr id="8" name="Rectangle 7"/>
          <p:cNvSpPr/>
          <p:nvPr/>
        </p:nvSpPr>
        <p:spPr>
          <a:xfrm>
            <a:off x="10045521" y="6468303"/>
            <a:ext cx="1674254" cy="365125"/>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00902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3910705"/>
            <a:ext cx="10787270" cy="830649"/>
          </a:xfrm>
        </p:spPr>
        <p:txBody>
          <a:bodyPr>
            <a:normAutofit fontScale="90000"/>
          </a:bodyPr>
          <a:lstStyle/>
          <a:p>
            <a:r>
              <a:rPr lang="en-US" dirty="0">
                <a:solidFill>
                  <a:schemeClr val="bg1"/>
                </a:solidFill>
              </a:rPr>
              <a:t>THANK YOU</a:t>
            </a: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Tree>
    <p:extLst>
      <p:ext uri="{BB962C8B-B14F-4D97-AF65-F5344CB8AC3E}">
        <p14:creationId xmlns:p14="http://schemas.microsoft.com/office/powerpoint/2010/main" val="9277275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r>
              <a:rPr lang="en-US" dirty="0"/>
              <a:t>2. Getting the Data:</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67754" y="1110803"/>
            <a:ext cx="6043246" cy="4636392"/>
          </a:xfrm>
        </p:spPr>
        <p:txBody>
          <a:bodyPr>
            <a:normAutofit/>
          </a:bodyPr>
          <a:lstStyle/>
          <a:p>
            <a:pPr marL="285750" indent="-285750"/>
            <a:r>
              <a:rPr lang="en-US" dirty="0"/>
              <a:t>We started our project by adding comments before every step, marking each step as to not get lost and making it easy for any other potential reader to understand our project</a:t>
            </a:r>
          </a:p>
          <a:p>
            <a:pPr marL="285750" indent="-285750"/>
            <a:r>
              <a:rPr lang="en-US" dirty="0"/>
              <a:t>Next we imported all the important libraries that we might use and finally, we downloaded the data</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3</a:t>
            </a:fld>
            <a:endParaRPr lang="en-US" dirty="0"/>
          </a:p>
        </p:txBody>
      </p:sp>
      <p:pic>
        <p:nvPicPr>
          <p:cNvPr id="12"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9624" y="3291710"/>
            <a:ext cx="6057272" cy="3541718"/>
          </a:xfrm>
          <a:prstGeom prst="rect">
            <a:avLst/>
          </a:prstGeom>
        </p:spPr>
      </p:pic>
    </p:spTree>
    <p:extLst>
      <p:ext uri="{BB962C8B-B14F-4D97-AF65-F5344CB8AC3E}">
        <p14:creationId xmlns:p14="http://schemas.microsoft.com/office/powerpoint/2010/main" val="13253735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7675808" y="365124"/>
            <a:ext cx="4317409" cy="1701411"/>
          </a:xfrm>
        </p:spPr>
        <p:txBody>
          <a:bodyPr/>
          <a:lstStyle/>
          <a:p>
            <a:r>
              <a:rPr lang="en-US" dirty="0"/>
              <a:t>Taking a quick look at the data structure</a:t>
            </a:r>
            <a:endParaRPr lang="en-US" dirty="0"/>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675808" y="2612571"/>
            <a:ext cx="4135193" cy="3649332"/>
          </a:xfrm>
        </p:spPr>
        <p:txBody>
          <a:bodyPr>
            <a:normAutofit/>
          </a:bodyPr>
          <a:lstStyle/>
          <a:p>
            <a:pPr marL="0" indent="0">
              <a:lnSpc>
                <a:spcPct val="110000"/>
              </a:lnSpc>
              <a:buNone/>
            </a:pPr>
            <a:r>
              <a:rPr lang="en-US" sz="3200" cap="all" spc="300" dirty="0">
                <a:latin typeface="+mj-lt"/>
                <a:ea typeface="+mj-ea"/>
                <a:cs typeface="+mj-cs"/>
              </a:rPr>
              <a:t>Next, we took a quick look at the data structure (the head, info, and description of the data)</a:t>
            </a:r>
          </a:p>
          <a:p>
            <a:pPr marL="0" lvl="0" indent="0">
              <a:buNone/>
            </a:pPr>
            <a:endParaRPr lang="en-US" sz="2000" spc="600"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9" name="Rectangle 8"/>
          <p:cNvSpPr/>
          <p:nvPr/>
        </p:nvSpPr>
        <p:spPr>
          <a:xfrm>
            <a:off x="10045521" y="6468303"/>
            <a:ext cx="1674254" cy="365125"/>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 y="-1"/>
            <a:ext cx="7014755" cy="3984171"/>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92286"/>
            <a:ext cx="7014754" cy="3383279"/>
          </a:xfrm>
          <a:prstGeom prst="rect">
            <a:avLst/>
          </a:prstGeom>
        </p:spPr>
      </p:pic>
    </p:spTree>
    <p:extLst>
      <p:ext uri="{BB962C8B-B14F-4D97-AF65-F5344CB8AC3E}">
        <p14:creationId xmlns:p14="http://schemas.microsoft.com/office/powerpoint/2010/main" val="13766573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7675808" y="365125"/>
            <a:ext cx="4317409" cy="1053988"/>
          </a:xfrm>
        </p:spPr>
        <p:txBody>
          <a:bodyPr/>
          <a:lstStyle/>
          <a:p>
            <a:endParaRPr lang="en-US" sz="2000" dirty="0"/>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lvl="0"/>
            <a:r>
              <a:rPr lang="en-US" sz="2000" spc="600" dirty="0"/>
              <a:t>Another way to get the feel of the data and take a good look at it, is to plot a histogram…</a:t>
            </a:r>
            <a:endParaRPr lang="en-US" sz="2000" spc="600"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9" name="Rectangle 8"/>
          <p:cNvSpPr/>
          <p:nvPr/>
        </p:nvSpPr>
        <p:spPr>
          <a:xfrm>
            <a:off x="10045521" y="6468303"/>
            <a:ext cx="1674254" cy="365125"/>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0" y="135323"/>
            <a:ext cx="7415213" cy="4136231"/>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31499"/>
            <a:ext cx="7415213" cy="2226501"/>
          </a:xfrm>
          <a:prstGeom prst="rect">
            <a:avLst/>
          </a:prstGeom>
        </p:spPr>
      </p:pic>
    </p:spTree>
    <p:extLst>
      <p:ext uri="{BB962C8B-B14F-4D97-AF65-F5344CB8AC3E}">
        <p14:creationId xmlns:p14="http://schemas.microsoft.com/office/powerpoint/2010/main" val="788832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7675808" y="365125"/>
            <a:ext cx="4317409" cy="1053988"/>
          </a:xfrm>
        </p:spPr>
        <p:txBody>
          <a:bodyPr/>
          <a:lstStyle/>
          <a:p>
            <a:endParaRPr lang="en-US" sz="2000" dirty="0"/>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r>
              <a:rPr lang="en-US" sz="2000" dirty="0"/>
              <a:t>Here we had to check to see if we had any null values in any of the attributes</a:t>
            </a:r>
            <a:r>
              <a:rPr lang="en-US" dirty="0">
                <a:solidFill>
                  <a:schemeClr val="tx1"/>
                </a:solidFill>
              </a:rPr>
              <a:t>.</a:t>
            </a:r>
            <a:endParaRPr lang="en-US" dirty="0">
              <a:solidFill>
                <a:schemeClr val="tx1"/>
              </a:solidFill>
            </a:endParaRP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9" name="Rectangle 8"/>
          <p:cNvSpPr/>
          <p:nvPr/>
        </p:nvSpPr>
        <p:spPr>
          <a:xfrm>
            <a:off x="10045521" y="6468303"/>
            <a:ext cx="1674254" cy="365125"/>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879" y="1018903"/>
            <a:ext cx="7611156" cy="4846320"/>
          </a:xfrm>
        </p:spPr>
      </p:pic>
    </p:spTree>
    <p:extLst>
      <p:ext uri="{BB962C8B-B14F-4D97-AF65-F5344CB8AC3E}">
        <p14:creationId xmlns:p14="http://schemas.microsoft.com/office/powerpoint/2010/main" val="31797402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7675808" y="365125"/>
            <a:ext cx="4317409" cy="1053988"/>
          </a:xfrm>
        </p:spPr>
        <p:txBody>
          <a:bodyPr/>
          <a:lstStyle/>
          <a:p>
            <a:r>
              <a:rPr lang="en-US" sz="2000" dirty="0"/>
              <a:t>Discovering and visualizing the data to gain insight:</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285750" indent="-285750"/>
            <a:r>
              <a:rPr lang="en-US" dirty="0"/>
              <a:t>The next few slides will contain different types of plots and graphs that help us gain a deep understanding of the data that we are trying to manipulate.</a:t>
            </a:r>
          </a:p>
          <a:p>
            <a:pPr marL="285750" indent="-285750"/>
            <a:r>
              <a:rPr lang="en-US" dirty="0"/>
              <a:t>This scatter plot is giving us a relation between the geometry (or size) of the diamonds and their price.</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5" name="Content Placeholder 4"/>
          <p:cNvSpPr>
            <a:spLocks noGrp="1"/>
          </p:cNvSpPr>
          <p:nvPr>
            <p:ph sz="quarter" idx="14"/>
          </p:nvPr>
        </p:nvSpPr>
        <p:spPr/>
        <p:txBody>
          <a:bodyPr/>
          <a:lstStyle/>
          <a:p>
            <a:endParaRPr lang="en-US" dirty="0"/>
          </a:p>
        </p:txBody>
      </p:sp>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08" y="986434"/>
            <a:ext cx="7258465" cy="4431198"/>
          </a:xfrm>
          <a:prstGeom prst="rect">
            <a:avLst/>
          </a:prstGeom>
        </p:spPr>
      </p:pic>
      <p:sp>
        <p:nvSpPr>
          <p:cNvPr id="9" name="Rectangle 8"/>
          <p:cNvSpPr/>
          <p:nvPr/>
        </p:nvSpPr>
        <p:spPr>
          <a:xfrm>
            <a:off x="10045521" y="6468303"/>
            <a:ext cx="1674254" cy="365125"/>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470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285750" indent="-285750"/>
            <a:r>
              <a:rPr lang="en-US" dirty="0"/>
              <a:t>This graph is another scatter that shows the relation between the price and the depth.</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8</a:t>
            </a:fld>
            <a:endParaRPr lang="en-US" dirty="0"/>
          </a:p>
        </p:txBody>
      </p:sp>
      <p:sp>
        <p:nvSpPr>
          <p:cNvPr id="5" name="Content Placeholder 4"/>
          <p:cNvSpPr>
            <a:spLocks noGrp="1"/>
          </p:cNvSpPr>
          <p:nvPr>
            <p:ph sz="quarter" idx="14"/>
          </p:nvPr>
        </p:nvSpPr>
        <p:spPr/>
        <p:txBody>
          <a:bodyPr/>
          <a:lstStyle/>
          <a:p>
            <a:endParaRPr lang="en-US"/>
          </a:p>
        </p:txBody>
      </p:sp>
      <p:sp>
        <p:nvSpPr>
          <p:cNvPr id="9" name="Rectangle 8"/>
          <p:cNvSpPr/>
          <p:nvPr/>
        </p:nvSpPr>
        <p:spPr>
          <a:xfrm>
            <a:off x="10045521" y="6468303"/>
            <a:ext cx="1674254" cy="365125"/>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0804"/>
            <a:ext cx="7109407" cy="4636392"/>
          </a:xfrm>
          <a:prstGeom prst="rect">
            <a:avLst/>
          </a:prstGeom>
        </p:spPr>
      </p:pic>
    </p:spTree>
    <p:extLst>
      <p:ext uri="{BB962C8B-B14F-4D97-AF65-F5344CB8AC3E}">
        <p14:creationId xmlns:p14="http://schemas.microsoft.com/office/powerpoint/2010/main" val="24285534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285750" indent="-285750"/>
            <a:r>
              <a:rPr lang="en-US" dirty="0"/>
              <a:t>This is a heat map that shows the relation between almost all the attributes that we </a:t>
            </a:r>
            <a:r>
              <a:rPr lang="en-US" dirty="0" smtClean="0"/>
              <a:t>have.</a:t>
            </a:r>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5" name="Content Placeholder 4"/>
          <p:cNvSpPr>
            <a:spLocks noGrp="1"/>
          </p:cNvSpPr>
          <p:nvPr>
            <p:ph sz="quarter" idx="14"/>
          </p:nvPr>
        </p:nvSpPr>
        <p:spPr/>
        <p:txBody>
          <a:bodyPr/>
          <a:lstStyle/>
          <a:p>
            <a:endParaRPr lang="en-US"/>
          </a:p>
        </p:txBody>
      </p:sp>
      <p:sp>
        <p:nvSpPr>
          <p:cNvPr id="9" name="Rectangle 8"/>
          <p:cNvSpPr/>
          <p:nvPr/>
        </p:nvSpPr>
        <p:spPr>
          <a:xfrm>
            <a:off x="10045521" y="6468303"/>
            <a:ext cx="1674254" cy="365125"/>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755" y="1347559"/>
            <a:ext cx="7900785" cy="4590452"/>
          </a:xfrm>
          <a:prstGeom prst="rect">
            <a:avLst/>
          </a:prstGeom>
        </p:spPr>
      </p:pic>
    </p:spTree>
    <p:extLst>
      <p:ext uri="{BB962C8B-B14F-4D97-AF65-F5344CB8AC3E}">
        <p14:creationId xmlns:p14="http://schemas.microsoft.com/office/powerpoint/2010/main" val="30484607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schemas.openxmlformats.org/package/2006/metadata/core-properties"/>
    <ds:schemaRef ds:uri="http://purl.org/dc/elements/1.1/"/>
    <ds:schemaRef ds:uri="http://purl.org/dc/terms/"/>
    <ds:schemaRef ds:uri="16c05727-aa75-4e4a-9b5f-8a80a1165891"/>
    <ds:schemaRef ds:uri="http://schemas.microsoft.com/office/2006/documentManagement/types"/>
    <ds:schemaRef ds:uri="http://schemas.microsoft.com/office/2006/metadata/properties"/>
    <ds:schemaRef ds:uri="http://schemas.microsoft.com/office/infopath/2007/PartnerControls"/>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966</Words>
  <Application>Microsoft Office PowerPoint</Application>
  <PresentationFormat>Widescreen</PresentationFormat>
  <Paragraphs>89</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Bebas</vt:lpstr>
      <vt:lpstr>Calibri</vt:lpstr>
      <vt:lpstr>Calibri Light</vt:lpstr>
      <vt:lpstr>Gill Sans</vt:lpstr>
      <vt:lpstr>Gill Sans Light</vt:lpstr>
      <vt:lpstr>Rockwell</vt:lpstr>
      <vt:lpstr>Wingdings</vt:lpstr>
      <vt:lpstr>Office Theme</vt:lpstr>
      <vt:lpstr>Diamonds Regression Project</vt:lpstr>
      <vt:lpstr>1. Looking at the big picture:</vt:lpstr>
      <vt:lpstr>2. Getting the Data:</vt:lpstr>
      <vt:lpstr>Taking a quick look at the data structure</vt:lpstr>
      <vt:lpstr>PowerPoint Presentation</vt:lpstr>
      <vt:lpstr>PowerPoint Presentation</vt:lpstr>
      <vt:lpstr>Discovering and visualizing the data to gain insight: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Preparing the data for machine learning algorithms</vt:lpstr>
      <vt:lpstr>Removing Outliers</vt:lpstr>
      <vt:lpstr>Introducing the new attribute ‘geometry’</vt:lpstr>
      <vt:lpstr>Correlations after adding the new attribute</vt:lpstr>
      <vt:lpstr>PowerPoint Presentation</vt:lpstr>
      <vt:lpstr>Preparing the data for machine learning algorithms:</vt:lpstr>
      <vt:lpstr>Preparing the data for machine learning algorithms:</vt:lpstr>
      <vt:lpstr>Creating a test set:</vt:lpstr>
      <vt:lpstr>Selecting and training a model:</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2020-10-24T14:34:57Z</dcterms:created>
  <dcterms:modified xsi:type="dcterms:W3CDTF">2020-10-31T13:50:44Z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